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325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63" r:id="rId16"/>
    <p:sldId id="364" r:id="rId17"/>
    <p:sldId id="353" r:id="rId18"/>
    <p:sldId id="346" r:id="rId19"/>
    <p:sldId id="349" r:id="rId20"/>
    <p:sldId id="347" r:id="rId21"/>
    <p:sldId id="350" r:id="rId22"/>
    <p:sldId id="348" r:id="rId23"/>
    <p:sldId id="351" r:id="rId24"/>
    <p:sldId id="359" r:id="rId25"/>
    <p:sldId id="356" r:id="rId26"/>
    <p:sldId id="355" r:id="rId27"/>
    <p:sldId id="365" r:id="rId28"/>
    <p:sldId id="360" r:id="rId29"/>
    <p:sldId id="358" r:id="rId30"/>
    <p:sldId id="361" r:id="rId31"/>
    <p:sldId id="362" r:id="rId32"/>
    <p:sldId id="366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3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0234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901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801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480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663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9280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8034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964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2122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116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748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5679067-B0DA-420F-BA81-3E0A9ED3B834}" type="datetimeFigureOut">
              <a:rPr lang="pt-BR" smtClean="0"/>
              <a:t>09/03/2022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522B474-231C-4BD1-9558-4981A510CF2D}" type="slidenum">
              <a:rPr lang="pt-BR" smtClean="0"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392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6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8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46F0E1-C96A-4FE1-B6ED-B50109321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8878" y="1698170"/>
            <a:ext cx="6476802" cy="2626941"/>
          </a:xfrm>
        </p:spPr>
        <p:txBody>
          <a:bodyPr/>
          <a:lstStyle/>
          <a:p>
            <a:pPr algn="ctr"/>
            <a:r>
              <a:rPr lang="pt-BR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Capacitores Eletroquímicos</a:t>
            </a:r>
            <a:br>
              <a:rPr lang="pt-BR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pt-BR" sz="45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pt-BR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Black/Acetato Celulose)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701F6E4-F1CD-4723-A40F-873F3F4D9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28259" y="4417621"/>
            <a:ext cx="6230191" cy="1180999"/>
          </a:xfrm>
        </p:spPr>
        <p:txBody>
          <a:bodyPr/>
          <a:lstStyle/>
          <a:p>
            <a:r>
              <a:rPr lang="pt-B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Trabalho Giovanni G. Daniele</a:t>
            </a:r>
          </a:p>
          <a:p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31DC6D3-25F7-4A49-8325-38A0F55A8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54"/>
            <a:ext cx="4135691" cy="2440057"/>
          </a:xfrm>
          <a:prstGeom prst="rect">
            <a:avLst/>
          </a:prstGeom>
          <a:effectLst/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13248010-B669-4888-AC64-D85D7B1E9366}"/>
              </a:ext>
            </a:extLst>
          </p:cNvPr>
          <p:cNvSpPr/>
          <p:nvPr/>
        </p:nvSpPr>
        <p:spPr>
          <a:xfrm>
            <a:off x="441466" y="3119972"/>
            <a:ext cx="3318246" cy="2517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F93C706-7D12-41CB-B72C-7021108A9922}"/>
              </a:ext>
            </a:extLst>
          </p:cNvPr>
          <p:cNvSpPr/>
          <p:nvPr/>
        </p:nvSpPr>
        <p:spPr>
          <a:xfrm>
            <a:off x="439118" y="3581852"/>
            <a:ext cx="3318246" cy="2517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ABD175D-059B-4F6C-AD3A-52350EA2D95E}"/>
              </a:ext>
            </a:extLst>
          </p:cNvPr>
          <p:cNvSpPr/>
          <p:nvPr/>
        </p:nvSpPr>
        <p:spPr>
          <a:xfrm>
            <a:off x="2096086" y="2546254"/>
            <a:ext cx="45719" cy="573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FC70745-690D-4C8F-A4DA-1438D23C09EB}"/>
              </a:ext>
            </a:extLst>
          </p:cNvPr>
          <p:cNvSpPr/>
          <p:nvPr/>
        </p:nvSpPr>
        <p:spPr>
          <a:xfrm>
            <a:off x="2079671" y="3852193"/>
            <a:ext cx="45719" cy="573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inal de Adição 8">
            <a:extLst>
              <a:ext uri="{FF2B5EF4-FFF2-40B4-BE49-F238E27FC236}">
                <a16:creationId xmlns:a16="http://schemas.microsoft.com/office/drawing/2014/main" id="{F49666A6-26A7-405B-B0E1-0B54C4380DF9}"/>
              </a:ext>
            </a:extLst>
          </p:cNvPr>
          <p:cNvSpPr/>
          <p:nvPr/>
        </p:nvSpPr>
        <p:spPr>
          <a:xfrm>
            <a:off x="2307102" y="2799471"/>
            <a:ext cx="309489" cy="301951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inal de Subtração 9">
            <a:extLst>
              <a:ext uri="{FF2B5EF4-FFF2-40B4-BE49-F238E27FC236}">
                <a16:creationId xmlns:a16="http://schemas.microsoft.com/office/drawing/2014/main" id="{E8A51767-FBBB-415E-95E6-3B466DE27C6C}"/>
              </a:ext>
            </a:extLst>
          </p:cNvPr>
          <p:cNvSpPr/>
          <p:nvPr/>
        </p:nvSpPr>
        <p:spPr>
          <a:xfrm>
            <a:off x="2307102" y="3873163"/>
            <a:ext cx="309489" cy="277347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: Curva para a Esquerda 10">
            <a:extLst>
              <a:ext uri="{FF2B5EF4-FFF2-40B4-BE49-F238E27FC236}">
                <a16:creationId xmlns:a16="http://schemas.microsoft.com/office/drawing/2014/main" id="{98A69EC3-7072-4F80-9A4C-BE9527A4BFA2}"/>
              </a:ext>
            </a:extLst>
          </p:cNvPr>
          <p:cNvSpPr/>
          <p:nvPr/>
        </p:nvSpPr>
        <p:spPr>
          <a:xfrm rot="10245492">
            <a:off x="2691653" y="2924753"/>
            <a:ext cx="436052" cy="1118112"/>
          </a:xfrm>
          <a:prstGeom prst="curved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9C235C3-9983-4148-89E9-996D0EBFF90B}"/>
              </a:ext>
            </a:extLst>
          </p:cNvPr>
          <p:cNvSpPr txBox="1"/>
          <p:nvPr/>
        </p:nvSpPr>
        <p:spPr>
          <a:xfrm>
            <a:off x="3050819" y="2670381"/>
            <a:ext cx="53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e</a:t>
            </a:r>
            <a:r>
              <a:rPr lang="pt-BR" b="1" baseline="30000" dirty="0"/>
              <a:t>-</a:t>
            </a:r>
          </a:p>
        </p:txBody>
      </p:sp>
      <p:pic>
        <p:nvPicPr>
          <p:cNvPr id="13" name="Picture 2" descr="Resultado de imagem para logo Ufscar Araras">
            <a:extLst>
              <a:ext uri="{FF2B5EF4-FFF2-40B4-BE49-F238E27FC236}">
                <a16:creationId xmlns:a16="http://schemas.microsoft.com/office/drawing/2014/main" id="{3B5B7D29-5DBD-4EF2-8190-A00E9A518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98" y="4421632"/>
            <a:ext cx="3318246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1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EF536E-1BEA-4E45-84FA-213F51399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6641FD9-DE25-436B-9A05-29C08CEB1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66,7%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B0C4739-4936-44CC-8971-027352991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539" y="1845734"/>
            <a:ext cx="5530371" cy="42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57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2DE33-C622-41C7-89F9-5E3E42A24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u="sng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Comparação das densidades de carga no meio básico no teste carga/descarga: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E5DAEA-2D67-4FD2-92D3-FB37B0FFA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33,3%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E92C835-A9F3-4993-9A43-6D1D7F2A7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027" y="1845734"/>
            <a:ext cx="5993945" cy="459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46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661FE3-3F31-42F2-B854-9DA5A1F48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B6E6DC-46F4-4D63-9854-F2FD48EBB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50%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C71D7E1-CBA1-4A47-B6B3-4003AF97F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241" y="1732938"/>
            <a:ext cx="5649008" cy="432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5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CD1A6C-4FC4-4ED9-8669-64704F262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194E12F-6E5C-4474-8228-48EE76E00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60%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F31A4D9-DCC0-4C24-A390-4E553C43F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133" y="1845734"/>
            <a:ext cx="5997734" cy="459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06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29D785-2E95-4408-99F0-BFC88FC27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7A6507-2A5C-47DF-917D-FFBE591AF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66,7%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1F3C479-6024-49D4-A312-A790C40EE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458" y="1780012"/>
            <a:ext cx="5959083" cy="456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84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29D785-2E95-4408-99F0-BFC88FC27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7A6507-2A5C-47DF-917D-FFBE591AF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66,7% de CB: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91B40703-EB2E-42FE-9D02-034BC3204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636084"/>
              </p:ext>
            </p:extLst>
          </p:nvPr>
        </p:nvGraphicFramePr>
        <p:xfrm>
          <a:off x="2820789" y="1737360"/>
          <a:ext cx="6550421" cy="501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0789" y="1737360"/>
                        <a:ext cx="6550421" cy="501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6503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92B67-6B3C-44D9-A4B4-DAEF496C4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Slide Dúvida (separa as perguntas em uma apresentação em separado)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2BC55F-4DBC-4767-A7B6-DCB96F38D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Nos dois slides anteriores foi apresentado os perfis de carga/descarga para o dispositivo 66,67% de CB no meio básico. Houve a observação de uma diferença do tempo de descarga em relação à densidade de corrente 0,50 Ag</a:t>
            </a:r>
            <a:r>
              <a:rPr lang="pt-BR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Isso é observado devido ao fato de que o dispositivo continuou a descarregar e aparentemente permaneceu constante. Contudo, ao se verificar no tratamento de dados, há uma diminuição de potencial bem gradativa. Assim, foi realizado o corte em um ponto da gráfico. Contudo, esse corte pode ser realizado ou não? Uma vez que ao se realizar o estudo do gráfico de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Ragone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as densidades de energia específica se tornam diferentes.</a:t>
            </a:r>
          </a:p>
        </p:txBody>
      </p:sp>
    </p:spTree>
    <p:extLst>
      <p:ext uri="{BB962C8B-B14F-4D97-AF65-F5344CB8AC3E}">
        <p14:creationId xmlns:p14="http://schemas.microsoft.com/office/powerpoint/2010/main" val="2622114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437880-0913-49D7-82DE-37CD384F3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6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Cálculos a partir dos dados obtidos da carga/descarga: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ço Reservado para Conteúdo 7">
                <a:extLst>
                  <a:ext uri="{FF2B5EF4-FFF2-40B4-BE49-F238E27FC236}">
                    <a16:creationId xmlns:a16="http://schemas.microsoft.com/office/drawing/2014/main" id="{F7B6302C-9C29-44FF-8242-9714A42976B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737360"/>
                <a:ext cx="10058400" cy="4131733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§"/>
                </a:pP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Para o cálculo da capacitância específica, a fórmula utilizada foi: </a:t>
                </a:r>
                <a14:m>
                  <m:oMath xmlns:m="http://schemas.openxmlformats.org/officeDocument/2006/math">
                    <m:r>
                      <a:rPr lang="pt-BR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pt-BR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×∆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num>
                      <m:den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×∆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em que </a:t>
                </a:r>
                <a:r>
                  <a:rPr lang="pt-BR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é a corrente, </a:t>
                </a:r>
                <a14:m>
                  <m:oMath xmlns:m="http://schemas.openxmlformats.org/officeDocument/2006/math">
                    <m:r>
                      <a:rPr lang="pt-BR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pt-BR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é o tempo de descarga,  </a:t>
                </a:r>
                <a:r>
                  <a:rPr lang="pt-BR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é a massa do eletrodo de trabalho e </a:t>
                </a:r>
                <a:r>
                  <a:rPr lang="pt-BR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∆V 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é a diferença de potencial da descarga;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Para o cálculo da eficiência do dispositivo foi utilizado a fórmula: </a:t>
                </a:r>
                <a14:m>
                  <m:oMath xmlns:m="http://schemas.openxmlformats.org/officeDocument/2006/math">
                    <m:r>
                      <a:rPr lang="pt-BR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pt-BR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𝑡𝑑</m:t>
                        </m:r>
                      </m:num>
                      <m:den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𝑡𝑐</m:t>
                        </m:r>
                      </m:den>
                    </m:f>
                    <m:r>
                      <a:rPr lang="pt-B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×100</m:t>
                    </m:r>
                  </m:oMath>
                </a14:m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em que </a:t>
                </a:r>
                <a:r>
                  <a:rPr lang="pt-BR" sz="20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td</a:t>
                </a:r>
                <a:r>
                  <a:rPr lang="pt-BR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é o tempo de descarga e </a:t>
                </a:r>
                <a:r>
                  <a:rPr lang="pt-BR" sz="20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tc</a:t>
                </a:r>
                <a:r>
                  <a:rPr lang="pt-BR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é o tempo de carga;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Para o cálculo da energia específica e potência específica foi utilizado a fórmula: SP</a:t>
                </a:r>
                <a14:m>
                  <m:oMath xmlns:m="http://schemas.openxmlformats.org/officeDocument/2006/math">
                    <m:r>
                      <a:rPr lang="pt-BR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pt-BR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×∆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num>
                      <m:den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;SE=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×∆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𝑡𝑑</m:t>
                        </m:r>
                      </m:num>
                      <m:den>
                        <m:r>
                          <a:rPr lang="pt-B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pt-B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 fórmulas utilizadas foram obtidas no artigo do professor </a:t>
                </a:r>
                <a:r>
                  <a:rPr lang="pt-BR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º </a:t>
                </a:r>
                <a:r>
                  <a:rPr lang="pt-BR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Pocrifka</a:t>
                </a: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 colaboradores.</a:t>
                </a:r>
              </a:p>
              <a:p>
                <a:pPr>
                  <a:buFont typeface="Wingdings" panose="05000000000000000000" pitchFamily="2" charset="2"/>
                  <a:buChar char="§"/>
                </a:pPr>
                <a:r>
                  <a:rPr lang="pt-B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Artigo utilizado como referência: https://doi.org/10.1016/j.jpowsour.2014.07.164</a:t>
                </a:r>
              </a:p>
            </p:txBody>
          </p:sp>
        </mc:Choice>
        <mc:Fallback xmlns="">
          <p:sp>
            <p:nvSpPr>
              <p:cNvPr id="8" name="Espaço Reservado para Conteúdo 7">
                <a:extLst>
                  <a:ext uri="{FF2B5EF4-FFF2-40B4-BE49-F238E27FC236}">
                    <a16:creationId xmlns:a16="http://schemas.microsoft.com/office/drawing/2014/main" id="{F7B6302C-9C29-44FF-8242-9714A42976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737360"/>
                <a:ext cx="10058400" cy="4131733"/>
              </a:xfrm>
              <a:blipFill>
                <a:blip r:embed="rId2"/>
                <a:stretch>
                  <a:fillRect l="-145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588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437880-0913-49D7-82DE-37CD384F3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1.Capacitância específica no teste carga/descarga em meio ácido: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39B8D09A-5040-4757-82D3-7F3B8716C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3860AD51-286E-487B-9CB2-BF06AB3FB8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478127"/>
              </p:ext>
            </p:extLst>
          </p:nvPr>
        </p:nvGraphicFramePr>
        <p:xfrm>
          <a:off x="2818410" y="1825625"/>
          <a:ext cx="6555179" cy="5015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8410" y="1825625"/>
                        <a:ext cx="6555179" cy="5015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532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5F6D8D-0F91-490D-8214-BA16C9541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1.Eficiência em meio ácido: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BFAFD64-BA65-4D33-9C39-1BCAD1B80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D32BC5F-6DB5-4706-A293-C9C842DF5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060" y="1845734"/>
            <a:ext cx="6542822" cy="500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28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Teste de carga/descarga: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Potencial de carga: até 0.4V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Potencial de descarga: até -0,4V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correntes são calculadas de acordo com as densidades de correntes: 0.5 Ag</a:t>
            </a:r>
            <a:r>
              <a:rPr lang="pt-BR" sz="2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1.0 Ag</a:t>
            </a:r>
            <a:r>
              <a:rPr lang="pt-BR" sz="2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2.0 Ag</a:t>
            </a:r>
            <a:r>
              <a:rPr lang="pt-BR" sz="2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3.0 Ag</a:t>
            </a:r>
            <a:r>
              <a:rPr lang="pt-BR" sz="2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4.0 Ag</a:t>
            </a:r>
            <a:r>
              <a:rPr lang="pt-BR" sz="24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Em relação a massa de cada eletrodo de trabalho.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tempo para cada carga e descarga foi colocado em 1000s.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 meios em que as cargas e as descargas foram realizadas: 1.0 M H</a:t>
            </a:r>
            <a:r>
              <a:rPr lang="pt-BR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pt-BR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1.0 M Na</a:t>
            </a:r>
            <a:r>
              <a:rPr lang="pt-BR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pt-BR" sz="24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1.0 M KOH.</a:t>
            </a:r>
          </a:p>
        </p:txBody>
      </p:sp>
    </p:spTree>
    <p:extLst>
      <p:ext uri="{BB962C8B-B14F-4D97-AF65-F5344CB8AC3E}">
        <p14:creationId xmlns:p14="http://schemas.microsoft.com/office/powerpoint/2010/main" val="23925373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624-BAD3-4A95-89B0-7DD98C7AE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2.Capacitância específica no teste carga/descarga em meio básico:</a:t>
            </a:r>
            <a:endParaRPr lang="pt-BR" dirty="0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E93C77AE-A22D-4387-AC21-75F1822AB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08F0871-7759-4A42-A7BB-AE9FA5D18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841020"/>
              </p:ext>
            </p:extLst>
          </p:nvPr>
        </p:nvGraphicFramePr>
        <p:xfrm>
          <a:off x="2806257" y="1812587"/>
          <a:ext cx="6579486" cy="5034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6257" y="1812587"/>
                        <a:ext cx="6579486" cy="5034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387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B901E-6DB2-44BC-9D16-55CB04415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2.Eficiência em meio básico: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92BB44F-9EFD-446F-97D6-79832160CB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D8A1DDAC-9FE1-4C8E-AB13-914CAA5DE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833958"/>
              </p:ext>
            </p:extLst>
          </p:nvPr>
        </p:nvGraphicFramePr>
        <p:xfrm>
          <a:off x="2771700" y="1723964"/>
          <a:ext cx="6709559" cy="5134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700" y="1723964"/>
                        <a:ext cx="6709559" cy="51340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3437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82205E-8982-4F4B-A468-AC0E068BB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3.Capacitância específica no teste carga/descarga em meio salino: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866A71D-9A2C-41AF-BE33-00F22EF24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59429"/>
            <a:ext cx="10515599" cy="4217533"/>
          </a:xfrm>
        </p:spPr>
        <p:txBody>
          <a:bodyPr/>
          <a:lstStyle/>
          <a:p>
            <a:endParaRPr lang="pt-BR" dirty="0"/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453492A8-E05A-4A2B-B6D7-BC5A73CD1F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916130"/>
              </p:ext>
            </p:extLst>
          </p:nvPr>
        </p:nvGraphicFramePr>
        <p:xfrm>
          <a:off x="2933204" y="1963996"/>
          <a:ext cx="6388925" cy="4888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3204" y="1963996"/>
                        <a:ext cx="6388925" cy="4888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0820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976941-C63E-4943-9447-D7C6811FC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3.Eficiência em meio salino: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197DEF-69B3-44D5-BF0F-23BF7D0969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B5C3CD36-E01F-454E-B45C-FF33F3CEBC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392799"/>
              </p:ext>
            </p:extLst>
          </p:nvPr>
        </p:nvGraphicFramePr>
        <p:xfrm>
          <a:off x="2753096" y="1737360"/>
          <a:ext cx="6685808" cy="5115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53096" y="1737360"/>
                        <a:ext cx="6685808" cy="5115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6542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2266C-D585-4151-8356-423EC8133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Potência e energia específica para o dispositivo com melhor desempenho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6552AC-8F82-42E8-BA30-68C56387D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o dispositivo com 66,67% de CB: 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E3FA21C0-3B1F-41A6-A08A-384F930338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00869" y="1845734"/>
          <a:ext cx="5990261" cy="4583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E3FA21C0-3B1F-41A6-A08A-384F930338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0869" y="1845734"/>
                        <a:ext cx="5990261" cy="4583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0984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34B643-0982-44D8-842C-2E126B279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Testes de ciclo de vida e de reprodutibilidade: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A9BD70-F679-4A4E-958B-C850FF115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Os testes de ciclo de vida foram realizados na janela de trabalho de: -0,4 V - +0,4 V;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técnica utilizada é a voltametria cíclica em uma velocidade de varredura de potencial 50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mVs</a:t>
            </a:r>
            <a:r>
              <a:rPr lang="pt-BR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de início foi utilizado 100 ciclos;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Foram utilizados 100 ciclos com o objetivo de se encontrar parâmetros adequados para a realização do teste;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 testes em meio básico (KOH);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tinta capacitiva utilizada foi a proporção de 66,63% de CB/33,37 % de AC;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o teste de reprodutibilidade, foram tomados 8 eletrodos e realizados 100 ciclos;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comparação foi realizada utilizando a retenção de capacitância específica para cada eletrodo ao longo dos 100 ciclos.</a:t>
            </a:r>
          </a:p>
        </p:txBody>
      </p:sp>
    </p:spTree>
    <p:extLst>
      <p:ext uri="{BB962C8B-B14F-4D97-AF65-F5344CB8AC3E}">
        <p14:creationId xmlns:p14="http://schemas.microsoft.com/office/powerpoint/2010/main" val="38049067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B901E-6DB2-44BC-9D16-55CB04415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1.Ciclo de vida em meio básico: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F7F2874-7ADE-44B0-BD34-C60FE2556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9982" y="1845734"/>
            <a:ext cx="5165697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100% de capacitância é o primeiro ciclo: </a:t>
            </a:r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COLOCAR OS VOLTAMOGRAMAS DESTE ESTUDO E DIZER COMO FOI FEITO O CALCULO DE CAPACITANCIA 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como o primeiro ciclo é 100 % se no gráfico está em torno de 128? Precisa rever isso....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960302C-3BC4-473B-B921-E1FFC090D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92" y="2132337"/>
            <a:ext cx="6182589" cy="472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99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022261-5404-44A0-A273-D591153B3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Slide Dúvida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9C110D-C503-4A4D-A7BD-67CBFCC2C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Neste teste há um problema que envolve o design do eletrodo em que a princípio foi realizado o teste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voltamétrico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 100 ciclos com o objetivo de se aprimorar os parâmetros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voltamétricos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 fazer 1000 ciclos. Contudo, devido ao fato de ser utilizado eletrólito aquoso há problemas com evaporação do eletrólito que ao longo dos 1000 ciclos desaparece diminuindo a solução no capacitor. O volume utilizado é 100 µL. Segue a comparação do tamanho dos dispositivo: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88C9FFB-0363-476B-B8D7-DF4C8AA08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64596" y="2645611"/>
            <a:ext cx="2665485" cy="399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52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703A8-05DA-44F2-9AEB-7290E798B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2.REPRODUTIBILIDADE: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C825CFB-C6A7-41A5-8F87-4B589B942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pt-BR" sz="20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Comparação entre a retenção da capacitância específica de 8 eletrodos;</a:t>
            </a: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000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(explicar como foram feitos os cálculos para cada valor)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97901C95-B022-4EC4-A457-41D63D1ED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950808"/>
              </p:ext>
            </p:extLst>
          </p:nvPr>
        </p:nvGraphicFramePr>
        <p:xfrm>
          <a:off x="2686050" y="2383456"/>
          <a:ext cx="5863589" cy="4486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050" y="2383456"/>
                        <a:ext cx="5863589" cy="44867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59718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546638-DE59-4149-B3B4-C82FC9A7A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CÁLCULOS DA CAPACITÂNCIA POR UMA NOVA FÓRMULA: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9BD28E-2543-4B04-A7F2-385458D8D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Cálculo da capacitância específica a partir da área do eletrodo para a proporção de 66,67% de CB, a área calculada está avaliada em 0,25cm</a:t>
            </a:r>
            <a:r>
              <a:rPr lang="pt-BR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§"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522E3F6-4AA4-41F9-A042-9FEAF5A2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70" y="1825625"/>
            <a:ext cx="6583860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82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A2269C6-0DB8-4BC4-9FEC-00AB729CB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776" y="1645739"/>
            <a:ext cx="5771407" cy="4423349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F1196428-2721-40FE-ABF3-CE38FB6B3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Comparação das densidades de carga no meio ácido do teste de carga/descarga: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5D45F93F-6FF5-4B8B-A4A9-DD3F9BC41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33,3% de CB:</a:t>
            </a:r>
          </a:p>
        </p:txBody>
      </p:sp>
    </p:spTree>
    <p:extLst>
      <p:ext uri="{BB962C8B-B14F-4D97-AF65-F5344CB8AC3E}">
        <p14:creationId xmlns:p14="http://schemas.microsoft.com/office/powerpoint/2010/main" val="3730822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6F68E4-F3A4-45C4-AB9B-616F62885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 DE ESPECTROSCOPIA DE IMPEDÂNCIA ELETROQUÍMICA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C6639F-156F-4E0E-8CD2-55B7CA6C3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teste de EIS foi realizado utilizando potencial de circuito aberto (OCP), variando a frequência da corrente com o intuito de se obter o gráfico de </a:t>
            </a:r>
            <a:r>
              <a:rPr lang="pt-B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Nyquist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revela a característica capacitiva do material;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Frequência otimizada: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pt-BR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 – 10</a:t>
            </a:r>
            <a:r>
              <a:rPr lang="pt-BR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Pontos por década: 10;</a:t>
            </a:r>
          </a:p>
          <a:p>
            <a:pPr marL="0" indent="0">
              <a:buNone/>
            </a:pPr>
            <a:endParaRPr lang="pt-B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014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F73F5-3ED8-42A0-9F4D-3D68D4DCC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TESTE DE ESPECTROSCOPIA DE IMPEDÂNCIA ELETROQUÍMICA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5C27A54-9BB7-40A6-986C-5180C3952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9520" y="1845734"/>
            <a:ext cx="4306160" cy="4023360"/>
          </a:xfrm>
        </p:spPr>
        <p:txBody>
          <a:bodyPr/>
          <a:lstStyle/>
          <a:p>
            <a:r>
              <a:rPr lang="pt-BR" dirty="0">
                <a:solidFill>
                  <a:srgbClr val="FF0000"/>
                </a:solidFill>
              </a:rPr>
              <a:t>O que seria o 1, 2 e 3? Replicas para um mesmo eletrodo?</a:t>
            </a:r>
          </a:p>
          <a:p>
            <a:endParaRPr lang="pt-BR" dirty="0">
              <a:solidFill>
                <a:srgbClr val="FF0000"/>
              </a:solidFill>
            </a:endParaRPr>
          </a:p>
          <a:p>
            <a:r>
              <a:rPr lang="pt-BR" dirty="0">
                <a:solidFill>
                  <a:srgbClr val="FF0000"/>
                </a:solidFill>
              </a:rPr>
              <a:t>Se você tiver os demais eletrodos, com diferentes proporções, separa eles para nos fazermos este estudo </a:t>
            </a:r>
            <a:r>
              <a:rPr lang="pt-BR" dirty="0" err="1">
                <a:solidFill>
                  <a:srgbClr val="FF0000"/>
                </a:solidFill>
              </a:rPr>
              <a:t>tbem</a:t>
            </a:r>
            <a:r>
              <a:rPr lang="pt-BR" dirty="0">
                <a:solidFill>
                  <a:srgbClr val="FF0000"/>
                </a:solidFill>
              </a:rPr>
              <a:t>...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5A7DD897-4304-4D83-B1B9-96D6294D2A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107660"/>
              </p:ext>
            </p:extLst>
          </p:nvPr>
        </p:nvGraphicFramePr>
        <p:xfrm>
          <a:off x="501726" y="1845734"/>
          <a:ext cx="5993695" cy="4586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1726" y="1845734"/>
                        <a:ext cx="5993695" cy="4586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4948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EF05B9-65AC-4D0A-9CDB-3A914D1C6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MEV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0D494380-E9BB-4DBD-A9C4-A416B8535FF2}"/>
              </a:ext>
            </a:extLst>
          </p:cNvPr>
          <p:cNvSpPr txBox="1"/>
          <p:nvPr/>
        </p:nvSpPr>
        <p:spPr>
          <a:xfrm>
            <a:off x="172278" y="119270"/>
            <a:ext cx="6864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Formatar melhor e ajeitar o esquema. O que fiz só foi uma ideia de como poderia ficar.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7AA2AF4-B883-4E18-86CD-4254CE5AADFF}"/>
              </a:ext>
            </a:extLst>
          </p:cNvPr>
          <p:cNvGrpSpPr/>
          <p:nvPr/>
        </p:nvGrpSpPr>
        <p:grpSpPr>
          <a:xfrm>
            <a:off x="719091" y="2041864"/>
            <a:ext cx="10324730" cy="3275860"/>
            <a:chOff x="719091" y="2041864"/>
            <a:chExt cx="10324730" cy="3275860"/>
          </a:xfrm>
        </p:grpSpPr>
        <p:sp>
          <p:nvSpPr>
            <p:cNvPr id="3" name="Retângulo 2">
              <a:extLst>
                <a:ext uri="{FF2B5EF4-FFF2-40B4-BE49-F238E27FC236}">
                  <a16:creationId xmlns:a16="http://schemas.microsoft.com/office/drawing/2014/main" id="{D881038D-9AF3-42A2-A142-56FD5C818265}"/>
                </a:ext>
              </a:extLst>
            </p:cNvPr>
            <p:cNvSpPr/>
            <p:nvPr/>
          </p:nvSpPr>
          <p:spPr>
            <a:xfrm>
              <a:off x="719091" y="2041864"/>
              <a:ext cx="10324730" cy="3275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BFE0B6C6-4DED-47FA-9A5D-B118871810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054" r="17710" b="39989"/>
            <a:stretch/>
          </p:blipFill>
          <p:spPr>
            <a:xfrm rot="16200000">
              <a:off x="1126417" y="2476042"/>
              <a:ext cx="1738860" cy="2399365"/>
            </a:xfrm>
            <a:prstGeom prst="rect">
              <a:avLst/>
            </a:prstGeom>
          </p:spPr>
        </p:pic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214EFC8-9696-49A1-921E-23D6956C9254}"/>
                </a:ext>
              </a:extLst>
            </p:cNvPr>
            <p:cNvSpPr/>
            <p:nvPr/>
          </p:nvSpPr>
          <p:spPr>
            <a:xfrm>
              <a:off x="1871254" y="3568918"/>
              <a:ext cx="249186" cy="209135"/>
            </a:xfrm>
            <a:prstGeom prst="rect">
              <a:avLst/>
            </a:prstGeom>
            <a:noFill/>
            <a:ln w="28575"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F0CE8B14-A3F9-413C-8DB3-5DE15C6F96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71254" y="2433904"/>
              <a:ext cx="1519629" cy="1135014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to 9">
              <a:extLst>
                <a:ext uri="{FF2B5EF4-FFF2-40B4-BE49-F238E27FC236}">
                  <a16:creationId xmlns:a16="http://schemas.microsoft.com/office/drawing/2014/main" id="{4E0B9AD3-F97C-4929-B8D9-A4E14A7966EA}"/>
                </a:ext>
              </a:extLst>
            </p:cNvPr>
            <p:cNvCxnSpPr>
              <a:cxnSpLocks/>
            </p:cNvCxnSpPr>
            <p:nvPr/>
          </p:nvCxnSpPr>
          <p:spPr>
            <a:xfrm>
              <a:off x="1871254" y="3778053"/>
              <a:ext cx="1519629" cy="1135015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Imagem 11" descr="Foto em preto e branco&#10;&#10;Descrição gerada automaticamente">
              <a:extLst>
                <a:ext uri="{FF2B5EF4-FFF2-40B4-BE49-F238E27FC236}">
                  <a16:creationId xmlns:a16="http://schemas.microsoft.com/office/drawing/2014/main" id="{2EF5FE53-F883-470E-8C4E-4FB0BBF2E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0883" y="2438381"/>
              <a:ext cx="3299583" cy="2474687"/>
            </a:xfrm>
            <a:prstGeom prst="rect">
              <a:avLst/>
            </a:prstGeom>
          </p:spPr>
        </p:pic>
        <p:pic>
          <p:nvPicPr>
            <p:cNvPr id="19" name="Imagem 18" descr="Foto em preto e branco&#10;&#10;Descrição gerada automaticamente">
              <a:extLst>
                <a:ext uri="{FF2B5EF4-FFF2-40B4-BE49-F238E27FC236}">
                  <a16:creationId xmlns:a16="http://schemas.microsoft.com/office/drawing/2014/main" id="{C38884CE-82C3-416B-AD77-E8CF64463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5819" y="2143089"/>
              <a:ext cx="4087026" cy="3065270"/>
            </a:xfrm>
            <a:prstGeom prst="rect">
              <a:avLst/>
            </a:prstGeom>
          </p:spPr>
        </p:pic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8C8BED2D-7E87-4FCF-905A-607D72C561DC}"/>
                </a:ext>
              </a:extLst>
            </p:cNvPr>
            <p:cNvSpPr/>
            <p:nvPr/>
          </p:nvSpPr>
          <p:spPr>
            <a:xfrm>
              <a:off x="4813310" y="2597159"/>
              <a:ext cx="249186" cy="209135"/>
            </a:xfrm>
            <a:prstGeom prst="rect">
              <a:avLst/>
            </a:prstGeom>
            <a:noFill/>
            <a:ln w="28575"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27" name="Conector reto 26">
              <a:extLst>
                <a:ext uri="{FF2B5EF4-FFF2-40B4-BE49-F238E27FC236}">
                  <a16:creationId xmlns:a16="http://schemas.microsoft.com/office/drawing/2014/main" id="{F0F670EE-E9EA-4AAC-8A48-0C588D66CE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22188" y="2143089"/>
              <a:ext cx="2063631" cy="454071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to 27">
              <a:extLst>
                <a:ext uri="{FF2B5EF4-FFF2-40B4-BE49-F238E27FC236}">
                  <a16:creationId xmlns:a16="http://schemas.microsoft.com/office/drawing/2014/main" id="{B5142CA9-0DB0-4C1F-81A4-4A2D4F123906}"/>
                </a:ext>
              </a:extLst>
            </p:cNvPr>
            <p:cNvCxnSpPr>
              <a:cxnSpLocks/>
            </p:cNvCxnSpPr>
            <p:nvPr/>
          </p:nvCxnSpPr>
          <p:spPr>
            <a:xfrm>
              <a:off x="4813310" y="2806294"/>
              <a:ext cx="2072509" cy="2402065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C964B99B-8927-4D34-BAA1-2B1C9F0D4BBF}"/>
                </a:ext>
              </a:extLst>
            </p:cNvPr>
            <p:cNvSpPr/>
            <p:nvPr/>
          </p:nvSpPr>
          <p:spPr>
            <a:xfrm>
              <a:off x="6885819" y="2143089"/>
              <a:ext cx="4087026" cy="306527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C39F48BD-5778-4E1C-9F36-19391A307FCD}"/>
                </a:ext>
              </a:extLst>
            </p:cNvPr>
            <p:cNvSpPr/>
            <p:nvPr/>
          </p:nvSpPr>
          <p:spPr>
            <a:xfrm>
              <a:off x="3390883" y="2447889"/>
              <a:ext cx="3299583" cy="2474687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501939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3726DA2-9A5C-45BC-944E-19B455E01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Deixar carga e descarga (para um mesmo estudo) da mesma cor.</a:t>
            </a: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3AAB7D24-6D78-43DE-9159-FDD81DCEB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50% de CB: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7CE40B1-1D72-4B37-BC56-29BBC1355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2" y="1555668"/>
            <a:ext cx="6990556" cy="535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8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6CFF88-3DBC-48E8-9AA4-745E03BAE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Deixar carga e descarga (para um mesmo estudo) da mesma cor.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FE5204-20A8-4E0C-9100-1467AB256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60% de CB: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3100A51-77DA-41ED-ADC8-F8FB7D396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247" y="1737360"/>
            <a:ext cx="6681205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69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7260B6-6CD5-4D70-8E37-DF4ECC9D4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Deixar carga e descarga (para um mesmo estudo) da mesma cor.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CFDE98-E431-4012-B5B3-0CA4DFBE2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66,7% de CB: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3568854-424A-46A5-B7EF-6A0CF106A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301" y="1774923"/>
            <a:ext cx="6096317" cy="465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86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19AA25-C02F-4D15-ABF2-FA623DC39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Comparação das densidades de carga no meio salino do teste carga/descarga: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EF2B5E7-F51B-468A-B4CC-B7D44FCDB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33,3%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73A8B20-1D2E-4FD6-B1DB-96B2D57AC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027" y="1845734"/>
            <a:ext cx="5993945" cy="459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996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1172A6-7DC3-4152-9618-C22B62153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Mesma coisa..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897306E-ADFA-4A86-A108-9AD5F4788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50%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20F5018-731B-413F-9DAF-05BDC546A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148" y="1845734"/>
            <a:ext cx="5873703" cy="4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04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3077B8-1A4F-4246-90D2-B15FBA900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B38577-92EF-49F9-8FA9-2DF914381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60% de CB: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095ED37-CBC7-4F25-B704-5172D9DE6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896" y="1845734"/>
            <a:ext cx="5982164" cy="458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4187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iva">
  <a:themeElements>
    <a:clrScheme name="Retrospec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894</TotalTime>
  <Words>1091</Words>
  <Application>Microsoft Office PowerPoint</Application>
  <PresentationFormat>Widescreen</PresentationFormat>
  <Paragraphs>73</Paragraphs>
  <Slides>32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9" baseType="lpstr">
      <vt:lpstr>Calibri</vt:lpstr>
      <vt:lpstr>Calibri Light</vt:lpstr>
      <vt:lpstr>Cambria Math</vt:lpstr>
      <vt:lpstr>Times New Roman</vt:lpstr>
      <vt:lpstr>Wingdings</vt:lpstr>
      <vt:lpstr>Retrospectiva</vt:lpstr>
      <vt:lpstr>Graph</vt:lpstr>
      <vt:lpstr>Capacitores Eletroquímicos (Carbon Black/Acetato Celulose)</vt:lpstr>
      <vt:lpstr>Teste de carga/descarga:</vt:lpstr>
      <vt:lpstr>Comparação das densidades de carga no meio ácido do teste de carga/descarga:</vt:lpstr>
      <vt:lpstr>Deixar carga e descarga (para um mesmo estudo) da mesma cor.</vt:lpstr>
      <vt:lpstr>Deixar carga e descarga (para um mesmo estudo) da mesma cor.</vt:lpstr>
      <vt:lpstr>Deixar carga e descarga (para um mesmo estudo) da mesma cor.</vt:lpstr>
      <vt:lpstr>Comparação das densidades de carga no meio salino do teste carga/descarga:</vt:lpstr>
      <vt:lpstr>Mesma coisa..</vt:lpstr>
      <vt:lpstr>Apresentação do PowerPoint</vt:lpstr>
      <vt:lpstr>Apresentação do PowerPoint</vt:lpstr>
      <vt:lpstr>Comparação das densidades de carga no meio básico no teste carga/descarga:</vt:lpstr>
      <vt:lpstr>Apresentação do PowerPoint</vt:lpstr>
      <vt:lpstr>Apresentação do PowerPoint</vt:lpstr>
      <vt:lpstr>Apresentação do PowerPoint</vt:lpstr>
      <vt:lpstr>Apresentação do PowerPoint</vt:lpstr>
      <vt:lpstr>Slide Dúvida (separa as perguntas em uma apresentação em separado)</vt:lpstr>
      <vt:lpstr>Cálculos a partir dos dados obtidos da carga/descarga:</vt:lpstr>
      <vt:lpstr>1.Capacitância específica no teste carga/descarga em meio ácido:</vt:lpstr>
      <vt:lpstr>1.Eficiência em meio ácido:</vt:lpstr>
      <vt:lpstr>2.Capacitância específica no teste carga/descarga em meio básico:</vt:lpstr>
      <vt:lpstr>2.Eficiência em meio básico:</vt:lpstr>
      <vt:lpstr>3.Capacitância específica no teste carga/descarga em meio salino:</vt:lpstr>
      <vt:lpstr>3.Eficiência em meio salino:</vt:lpstr>
      <vt:lpstr>4. Potência e energia específica para o dispositivo com melhor desempenho</vt:lpstr>
      <vt:lpstr>Testes de ciclo de vida e de reprodutibilidade:</vt:lpstr>
      <vt:lpstr>1.Ciclo de vida em meio básico:</vt:lpstr>
      <vt:lpstr>Slide Dúvida</vt:lpstr>
      <vt:lpstr> 2.REPRODUTIBILIDADE:</vt:lpstr>
      <vt:lpstr>CÁLCULOS DA CAPACITÂNCIA POR UMA NOVA FÓRMULA:</vt:lpstr>
      <vt:lpstr>TESTE DE ESPECTROSCOPIA DE IMPEDÂNCIA ELETROQUÍMICA</vt:lpstr>
      <vt:lpstr>TESTE DE ESPECTROSCOPIA DE IMPEDÂNCIA ELETROQUÍMICA</vt:lpstr>
      <vt:lpstr>MEV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Computador</dc:creator>
  <cp:lastModifiedBy>Luiz Orzari</cp:lastModifiedBy>
  <cp:revision>29</cp:revision>
  <dcterms:created xsi:type="dcterms:W3CDTF">2021-02-08T16:37:51Z</dcterms:created>
  <dcterms:modified xsi:type="dcterms:W3CDTF">2022-03-09T16:58:25Z</dcterms:modified>
</cp:coreProperties>
</file>